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handoutMasterIdLst>
    <p:handoutMasterId r:id="rId15"/>
  </p:handoutMasterIdLst>
  <p:sldIdLst>
    <p:sldId id="468" r:id="rId2"/>
    <p:sldId id="503" r:id="rId3"/>
    <p:sldId id="499" r:id="rId4"/>
    <p:sldId id="504" r:id="rId5"/>
    <p:sldId id="502" r:id="rId6"/>
    <p:sldId id="508" r:id="rId7"/>
    <p:sldId id="509" r:id="rId8"/>
    <p:sldId id="511" r:id="rId9"/>
    <p:sldId id="512" r:id="rId10"/>
    <p:sldId id="513" r:id="rId11"/>
    <p:sldId id="505" r:id="rId12"/>
    <p:sldId id="264" r:id="rId13"/>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304"/>
    <p:restoredTop sz="86369"/>
  </p:normalViewPr>
  <p:slideViewPr>
    <p:cSldViewPr snapToGrid="0">
      <p:cViewPr varScale="1">
        <p:scale>
          <a:sx n="73" d="100"/>
          <a:sy n="73" d="100"/>
        </p:scale>
        <p:origin x="528" y="7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21/06/2024</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21/06/2024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3</a:t>
            </a:fld>
            <a:endParaRPr lang="es-CO"/>
          </a:p>
        </p:txBody>
      </p:sp>
    </p:spTree>
    <p:extLst>
      <p:ext uri="{BB962C8B-B14F-4D97-AF65-F5344CB8AC3E}">
        <p14:creationId xmlns:p14="http://schemas.microsoft.com/office/powerpoint/2010/main" val="756140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6</a:t>
            </a:fld>
            <a:endParaRPr lang="es-CO"/>
          </a:p>
        </p:txBody>
      </p:sp>
    </p:spTree>
    <p:extLst>
      <p:ext uri="{BB962C8B-B14F-4D97-AF65-F5344CB8AC3E}">
        <p14:creationId xmlns:p14="http://schemas.microsoft.com/office/powerpoint/2010/main" val="35827184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11</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21/06/2024</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21/06/2024</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github.com/FGFERNAN/TaskMasterPro/blob/main/trim01/08_delimitacion/cronograma%20proyecto%20taskmaster.xlsx" TargetMode="External"/><Relationship Id="rId1" Type="http://schemas.openxmlformats.org/officeDocument/2006/relationships/slideLayout" Target="../slideLayouts/slideLayout14.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8" Type="http://schemas.openxmlformats.org/officeDocument/2006/relationships/hyperlink" Target="https://github.com/FGFERNAN/TaskMasterPro/blob/main/trim01/05_casos_de_uso/Casos%20de%20Uso%20Extendido.pdf" TargetMode="External"/><Relationship Id="rId3" Type="http://schemas.openxmlformats.org/officeDocument/2006/relationships/hyperlink" Target="https://github.com/FGFERNAN/TaskMasterPro/blob/main/trim01/01_componente_metodologico/Presentaci%C3%B3n%20del%20Proyecto.pptx" TargetMode="External"/><Relationship Id="rId7" Type="http://schemas.openxmlformats.org/officeDocument/2006/relationships/hyperlink" Target="https://github.com/FGFERNAN/TaskMasterPro/blob/main/trim01/05_casos_de_uso/TaskMaster_Pro.pdf" TargetMode="External"/><Relationship Id="rId2" Type="http://schemas.openxmlformats.org/officeDocument/2006/relationships/notesSlide" Target="../notesSlides/notesSlide4.xml"/><Relationship Id="rId1" Type="http://schemas.openxmlformats.org/officeDocument/2006/relationships/slideLayout" Target="../slideLayouts/slideLayout14.xml"/><Relationship Id="rId6" Type="http://schemas.openxmlformats.org/officeDocument/2006/relationships/hyperlink" Target="https://github.com/FGFERNAN/TaskMasterPro/blob/main/trim01/04_requisitos_funcionales_y_no_funcionales/Historias%20Usuario.xlsx" TargetMode="External"/><Relationship Id="rId5" Type="http://schemas.openxmlformats.org/officeDocument/2006/relationships/hyperlink" Target="https://github.com/FGFERNAN/TaskMasterPro/blob/main/trim01/02_mapa_procesos/BPMN%20Proyecto%20(Gestion%20de%20proyectos%20y%20actividades).jpg" TargetMode="External"/><Relationship Id="rId10" Type="http://schemas.openxmlformats.org/officeDocument/2006/relationships/image" Target="../media/image6.png"/><Relationship Id="rId4" Type="http://schemas.openxmlformats.org/officeDocument/2006/relationships/hyperlink" Target="https://github.com/FGFERNAN/TaskMasterPro/blob/main/trim01/03_tecnicas_recoleccion/Tecnicas%20de%20Recolecci%C3%B3n%20de%20Informaci%C3%B3n.pdf" TargetMode="External"/><Relationship Id="rId9" Type="http://schemas.openxmlformats.org/officeDocument/2006/relationships/hyperlink" Target="https://github.com/FGFERNAN/TaskMasterPro/blob/main/trim01/06_prototipo_aplicacion/TaskMaster%20pro.pdf"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github.com/FGFERNAN/TaskMasterPro/blob/main/trim01/03_tecnicas_recoleccion/Tecnicas%20de%20Recolecci%C3%B3n%20de%20Informaci%C3%B3n.pdf" TargetMode="Externa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github.com/FGFERNAN/TaskMasterPro/blob/main/trim01/09_estado_del_arte/Estado%20del%20arte.pdf" TargetMode="Externa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995422" y="2551837"/>
            <a:ext cx="6453678" cy="1569660"/>
          </a:xfrm>
          <a:prstGeom prst="rect">
            <a:avLst/>
          </a:prstGeom>
          <a:noFill/>
        </p:spPr>
        <p:txBody>
          <a:bodyPr wrap="square" rtlCol="0">
            <a:spAutoFit/>
          </a:bodyPr>
          <a:lstStyle/>
          <a:p>
            <a:r>
              <a:rPr lang="es-ES" sz="4800" b="1" dirty="0" smtClean="0">
                <a:solidFill>
                  <a:schemeClr val="tx1">
                    <a:lumMod val="75000"/>
                    <a:lumOff val="25000"/>
                  </a:schemeClr>
                </a:solidFill>
                <a:latin typeface="Work Sans" pitchFamily="2" charset="77"/>
              </a:rPr>
              <a:t>TaskMaster</a:t>
            </a:r>
            <a:r>
              <a:rPr lang="es-ES" sz="3600" b="1" dirty="0" smtClean="0">
                <a:solidFill>
                  <a:schemeClr val="tx1">
                    <a:lumMod val="75000"/>
                    <a:lumOff val="25000"/>
                  </a:schemeClr>
                </a:solidFill>
                <a:latin typeface="Work Sans" pitchFamily="2" charset="77"/>
              </a:rPr>
              <a:t/>
            </a:r>
            <a:br>
              <a:rPr lang="es-ES" sz="3600" b="1" dirty="0" smtClean="0">
                <a:solidFill>
                  <a:schemeClr val="tx1">
                    <a:lumMod val="75000"/>
                    <a:lumOff val="25000"/>
                  </a:schemeClr>
                </a:solidFill>
                <a:latin typeface="Work Sans" pitchFamily="2" charset="77"/>
              </a:rPr>
            </a:br>
            <a:r>
              <a:rPr lang="es-ES" sz="4800" b="1" dirty="0" smtClean="0">
                <a:solidFill>
                  <a:schemeClr val="tx1">
                    <a:lumMod val="75000"/>
                    <a:lumOff val="25000"/>
                  </a:schemeClr>
                </a:solidFill>
                <a:latin typeface="Work Sans" pitchFamily="2" charset="77"/>
              </a:rPr>
              <a:t>Pro</a:t>
            </a:r>
            <a:endParaRPr lang="es-ES" sz="4000" b="1" dirty="0">
              <a:solidFill>
                <a:schemeClr val="tx1">
                  <a:lumMod val="75000"/>
                  <a:lumOff val="25000"/>
                </a:schemeClr>
              </a:solidFill>
              <a:latin typeface="Work Sans" pitchFamily="2" charset="77"/>
            </a:endParaRPr>
          </a:p>
        </p:txBody>
      </p:sp>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1264" y="2551837"/>
            <a:ext cx="4118313" cy="156495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Imagen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97216" y="2273068"/>
            <a:ext cx="2081245" cy="2034866"/>
          </a:xfrm>
          <a:prstGeom prst="rect">
            <a:avLst/>
          </a:prstGeom>
        </p:spPr>
      </p:pic>
    </p:spTree>
    <p:extLst>
      <p:ext uri="{BB962C8B-B14F-4D97-AF65-F5344CB8AC3E}">
        <p14:creationId xmlns:p14="http://schemas.microsoft.com/office/powerpoint/2010/main" val="307961669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Delimitación</a:t>
            </a:r>
          </a:p>
        </p:txBody>
      </p:sp>
      <p:pic>
        <p:nvPicPr>
          <p:cNvPr id="3" name="Imagen 2">
            <a:hlinkClick r:id="rId2"/>
          </p:cNvPr>
          <p:cNvPicPr>
            <a:picLocks noChangeAspect="1"/>
          </p:cNvPicPr>
          <p:nvPr/>
        </p:nvPicPr>
        <p:blipFill>
          <a:blip r:embed="rId3"/>
          <a:stretch>
            <a:fillRect/>
          </a:stretch>
        </p:blipFill>
        <p:spPr>
          <a:xfrm>
            <a:off x="1064389" y="2086943"/>
            <a:ext cx="10099479" cy="3580724"/>
          </a:xfrm>
          <a:prstGeom prst="rect">
            <a:avLst/>
          </a:prstGeom>
        </p:spPr>
      </p:pic>
      <p:pic>
        <p:nvPicPr>
          <p:cNvPr id="7" name="Imagen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7838266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dirty="0">
                <a:solidFill>
                  <a:schemeClr val="bg1"/>
                </a:solidFill>
                <a:latin typeface="Work Sans Medium" pitchFamily="2" charset="77"/>
              </a:rPr>
              <a:t>Entregables Proyecto Formativo</a:t>
            </a:r>
            <a:br>
              <a:rPr lang="es-ES" sz="3200" dirty="0">
                <a:solidFill>
                  <a:schemeClr val="bg1"/>
                </a:solidFill>
                <a:latin typeface="Work Sans Medium" pitchFamily="2" charset="77"/>
              </a:rPr>
            </a:br>
            <a:r>
              <a:rPr lang="es-ES" sz="3200" dirty="0">
                <a:solidFill>
                  <a:schemeClr val="bg1"/>
                </a:solidFill>
                <a:latin typeface="Work Sans Medium" pitchFamily="2" charset="77"/>
              </a:rPr>
              <a:t>por Trimestre</a:t>
            </a:r>
            <a:endParaRPr lang="es-CO" sz="3200" dirty="0">
              <a:solidFill>
                <a:schemeClr val="bg1"/>
              </a:solidFill>
              <a:latin typeface="Work Sans Medium" pitchFamily="2" charset="77"/>
            </a:endParaRPr>
          </a:p>
        </p:txBody>
      </p:sp>
      <p:sp>
        <p:nvSpPr>
          <p:cNvPr id="7" name="CuadroTexto 6">
            <a:extLst>
              <a:ext uri="{FF2B5EF4-FFF2-40B4-BE49-F238E27FC236}">
                <a16:creationId xmlns:a16="http://schemas.microsoft.com/office/drawing/2014/main" id="{61E176E7-6E48-7043-4A78-359C9D31D057}"/>
              </a:ext>
            </a:extLst>
          </p:cNvPr>
          <p:cNvSpPr txBox="1"/>
          <p:nvPr/>
        </p:nvSpPr>
        <p:spPr>
          <a:xfrm>
            <a:off x="1366063" y="1881018"/>
            <a:ext cx="3854368" cy="1600438"/>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hlinkClick r:id="rId3"/>
              </a:rPr>
              <a:t>Plan de Proyecto </a:t>
            </a:r>
            <a:endParaRPr lang="es-ES" sz="1400" dirty="0">
              <a:latin typeface="Work Sans Light" pitchFamily="2" charset="77"/>
            </a:endParaRPr>
          </a:p>
          <a:p>
            <a:pPr marL="171450" indent="-171450">
              <a:buFont typeface="Arial" panose="020B0604020202020204" pitchFamily="34" charset="0"/>
              <a:buChar char="•"/>
            </a:pPr>
            <a:r>
              <a:rPr lang="es-ES" sz="1400" dirty="0" smtClean="0">
                <a:latin typeface="Work Sans Light" pitchFamily="2" charset="77"/>
                <a:hlinkClick r:id="rId4"/>
              </a:rPr>
              <a:t>Levantamiento </a:t>
            </a:r>
            <a:r>
              <a:rPr lang="es-ES" sz="1400" dirty="0">
                <a:latin typeface="Work Sans Light" pitchFamily="2" charset="77"/>
                <a:hlinkClick r:id="rId4"/>
              </a:rPr>
              <a:t>de Información</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5"/>
              </a:rPr>
              <a:t>Diagrama de Procesos</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6"/>
              </a:rPr>
              <a:t>IEEE-830 o Historias de Usuario</a:t>
            </a:r>
            <a:endParaRPr lang="es-ES" sz="1400" dirty="0">
              <a:latin typeface="Work Sans Light" pitchFamily="2" charset="77"/>
            </a:endParaRPr>
          </a:p>
          <a:p>
            <a:pPr marL="171450" indent="-171450">
              <a:buFont typeface="Arial" panose="020B0604020202020204" pitchFamily="34" charset="0"/>
              <a:buChar char="•"/>
            </a:pPr>
            <a:r>
              <a:rPr lang="es-ES" sz="1400" dirty="0" smtClean="0">
                <a:latin typeface="Work Sans Light" pitchFamily="2" charset="77"/>
                <a:hlinkClick r:id="rId7"/>
              </a:rPr>
              <a:t>Diagrama Casos de Uso</a:t>
            </a:r>
            <a:endParaRPr lang="es-ES" sz="1400" dirty="0" smtClean="0">
              <a:latin typeface="Work Sans Light" pitchFamily="2" charset="77"/>
            </a:endParaRPr>
          </a:p>
          <a:p>
            <a:pPr marL="171450" indent="-171450">
              <a:buFont typeface="Arial" panose="020B0604020202020204" pitchFamily="34" charset="0"/>
              <a:buChar char="•"/>
            </a:pPr>
            <a:r>
              <a:rPr lang="es-ES" sz="1400" dirty="0" smtClean="0">
                <a:latin typeface="Work Sans Light" pitchFamily="2" charset="77"/>
                <a:hlinkClick r:id="rId8"/>
              </a:rPr>
              <a:t>Casos </a:t>
            </a:r>
            <a:r>
              <a:rPr lang="es-ES" sz="1400" dirty="0" smtClean="0">
                <a:latin typeface="Work Sans Light" pitchFamily="2" charset="77"/>
                <a:hlinkClick r:id="rId8"/>
              </a:rPr>
              <a:t>de Uso Extendido</a:t>
            </a:r>
            <a:endParaRPr lang="es-ES" sz="1400" dirty="0" smtClean="0">
              <a:latin typeface="Work Sans Light" pitchFamily="2" charset="77"/>
            </a:endParaRPr>
          </a:p>
          <a:p>
            <a:pPr marL="171450" indent="-171450">
              <a:buFont typeface="Arial" panose="020B0604020202020204" pitchFamily="34" charset="0"/>
              <a:buChar char="•"/>
            </a:pPr>
            <a:r>
              <a:rPr lang="es-ES" sz="1400" dirty="0" smtClean="0">
                <a:latin typeface="Work Sans Light" pitchFamily="2" charset="77"/>
                <a:hlinkClick r:id="rId9"/>
              </a:rPr>
              <a:t>Prototipo No Funcional</a:t>
            </a:r>
            <a:endParaRPr lang="es-ES" sz="1400" dirty="0">
              <a:latin typeface="Work Sans Light" pitchFamily="2" charset="77"/>
            </a:endParaRPr>
          </a:p>
        </p:txBody>
      </p:sp>
      <p:grpSp>
        <p:nvGrpSpPr>
          <p:cNvPr id="12" name="Grupo 11">
            <a:extLst>
              <a:ext uri="{FF2B5EF4-FFF2-40B4-BE49-F238E27FC236}">
                <a16:creationId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id="{DA55306B-6A90-067D-7E3E-9A883AF81519}"/>
              </a:ext>
            </a:extLst>
          </p:cNvPr>
          <p:cNvSpPr txBox="1"/>
          <p:nvPr/>
        </p:nvSpPr>
        <p:spPr>
          <a:xfrm>
            <a:off x="1366063" y="4602498"/>
            <a:ext cx="3854368" cy="203132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rPr>
              <a:t>Modelo Entidad Relación</a:t>
            </a:r>
          </a:p>
          <a:p>
            <a:pPr marL="285750" indent="-285750">
              <a:buFont typeface="Arial" panose="020B0604020202020204" pitchFamily="34" charset="0"/>
              <a:buChar char="•"/>
            </a:pPr>
            <a:r>
              <a:rPr lang="es-MX" sz="1400" dirty="0">
                <a:latin typeface="Work Sans Light" pitchFamily="2" charset="77"/>
              </a:rPr>
              <a:t>Modelo Relacional</a:t>
            </a:r>
          </a:p>
          <a:p>
            <a:pPr marL="285750" indent="-285750">
              <a:buFont typeface="Arial" panose="020B0604020202020204" pitchFamily="34" charset="0"/>
              <a:buChar char="•"/>
            </a:pPr>
            <a:r>
              <a:rPr lang="es-MX" sz="1400" dirty="0">
                <a:latin typeface="Work Sans Light" pitchFamily="2" charset="77"/>
              </a:rPr>
              <a:t>Diccionario de Datos</a:t>
            </a:r>
          </a:p>
          <a:p>
            <a:pPr marL="285750" indent="-285750">
              <a:buFont typeface="Arial" panose="020B0604020202020204" pitchFamily="34" charset="0"/>
              <a:buChar char="•"/>
            </a:pPr>
            <a:r>
              <a:rPr lang="es-MX" sz="1400" dirty="0">
                <a:latin typeface="Work Sans Light" pitchFamily="2" charset="77"/>
              </a:rPr>
              <a:t>Script de la BBDD</a:t>
            </a:r>
          </a:p>
          <a:p>
            <a:pPr marL="285750" indent="-285750">
              <a:buFont typeface="Arial" panose="020B0604020202020204" pitchFamily="34" charset="0"/>
              <a:buChar char="•"/>
            </a:pPr>
            <a:r>
              <a:rPr lang="es-MX" sz="1400" dirty="0">
                <a:latin typeface="Work Sans Light" pitchFamily="2" charset="77"/>
              </a:rPr>
              <a:t>Sentencias DDL</a:t>
            </a:r>
          </a:p>
          <a:p>
            <a:pPr marL="285750" indent="-285750">
              <a:buFont typeface="Arial" panose="020B0604020202020204" pitchFamily="34" charset="0"/>
              <a:buChar char="•"/>
            </a:pPr>
            <a:r>
              <a:rPr lang="es-MX" sz="1400" dirty="0">
                <a:latin typeface="Work Sans Light" pitchFamily="2" charset="77"/>
              </a:rPr>
              <a:t>Consultas DML</a:t>
            </a:r>
          </a:p>
          <a:p>
            <a:pPr marL="285750" indent="-285750">
              <a:buFont typeface="Arial" panose="020B0604020202020204" pitchFamily="34" charset="0"/>
              <a:buChar char="•"/>
            </a:pPr>
            <a:r>
              <a:rPr lang="es-MX" sz="1400" dirty="0">
                <a:latin typeface="Work Sans Light" pitchFamily="2" charset="77"/>
              </a:rPr>
              <a:t>Automatización de la BBDD</a:t>
            </a:r>
          </a:p>
          <a:p>
            <a:pPr marL="285750" indent="-285750">
              <a:buFont typeface="Arial" panose="020B0604020202020204" pitchFamily="34" charset="0"/>
              <a:buChar char="•"/>
            </a:pPr>
            <a:r>
              <a:rPr lang="es-MX" sz="1400" dirty="0">
                <a:latin typeface="Work Sans Light" pitchFamily="2" charset="77"/>
              </a:rPr>
              <a:t>Sistema de Información Web </a:t>
            </a:r>
            <a:r>
              <a:rPr lang="es-MX" sz="1400" dirty="0" smtClean="0">
                <a:latin typeface="Work Sans Light" pitchFamily="2" charset="77"/>
              </a:rPr>
              <a:t>– Servidor Local</a:t>
            </a:r>
            <a:endParaRPr lang="es-MX" sz="1400" dirty="0">
              <a:latin typeface="Work Sans Light" pitchFamily="2" charset="77"/>
            </a:endParaRPr>
          </a:p>
        </p:txBody>
      </p:sp>
      <p:grpSp>
        <p:nvGrpSpPr>
          <p:cNvPr id="14" name="Grupo 13">
            <a:extLst>
              <a:ext uri="{FF2B5EF4-FFF2-40B4-BE49-F238E27FC236}">
                <a16:creationId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id="{A3825B01-EA75-13DA-930E-0E7065456FC4}"/>
              </a:ext>
            </a:extLst>
          </p:cNvPr>
          <p:cNvGrpSpPr/>
          <p:nvPr/>
        </p:nvGrpSpPr>
        <p:grpSpPr>
          <a:xfrm>
            <a:off x="4902545" y="2675450"/>
            <a:ext cx="3239167" cy="347863"/>
            <a:chOff x="668953" y="1494678"/>
            <a:chExt cx="3239167" cy="347863"/>
          </a:xfrm>
        </p:grpSpPr>
        <p:sp>
          <p:nvSpPr>
            <p:cNvPr id="10" name="Rectángulo 9">
              <a:extLst>
                <a:ext uri="{FF2B5EF4-FFF2-40B4-BE49-F238E27FC236}">
                  <a16:creationId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id="{9BECBF41-5245-C57F-50B5-C5EEB7FC3623}"/>
              </a:ext>
            </a:extLst>
          </p:cNvPr>
          <p:cNvSpPr txBox="1"/>
          <p:nvPr/>
        </p:nvSpPr>
        <p:spPr>
          <a:xfrm>
            <a:off x="5138058" y="3116381"/>
            <a:ext cx="3854368" cy="523220"/>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Planeación de Pruebas</a:t>
            </a:r>
          </a:p>
          <a:p>
            <a:pPr marL="171450" indent="-171450">
              <a:buFont typeface="Arial" panose="020B0604020202020204" pitchFamily="34" charset="0"/>
              <a:buChar char="•"/>
            </a:pPr>
            <a:r>
              <a:rPr lang="es-MX" sz="1400" dirty="0">
                <a:latin typeface="Work Sans Light" pitchFamily="2" charset="77"/>
              </a:rPr>
              <a:t>Ejecución de </a:t>
            </a:r>
            <a:r>
              <a:rPr lang="es-MX" sz="1400" dirty="0" smtClean="0">
                <a:latin typeface="Work Sans Light" pitchFamily="2" charset="77"/>
              </a:rPr>
              <a:t>Pruebas</a:t>
            </a:r>
            <a:endParaRPr lang="es-MX" sz="1400" dirty="0">
              <a:latin typeface="Work Sans Light" pitchFamily="2" charset="77"/>
            </a:endParaRPr>
          </a:p>
        </p:txBody>
      </p:sp>
      <p:grpSp>
        <p:nvGrpSpPr>
          <p:cNvPr id="18" name="Grupo 17">
            <a:extLst>
              <a:ext uri="{FF2B5EF4-FFF2-40B4-BE49-F238E27FC236}">
                <a16:creationId xmlns:a16="http://schemas.microsoft.com/office/drawing/2014/main" id="{FCE1BD1E-1D51-E6AF-F105-4076FC2D57D5}"/>
              </a:ext>
            </a:extLst>
          </p:cNvPr>
          <p:cNvGrpSpPr/>
          <p:nvPr/>
        </p:nvGrpSpPr>
        <p:grpSpPr>
          <a:xfrm>
            <a:off x="4909555" y="4722219"/>
            <a:ext cx="3239167" cy="347863"/>
            <a:chOff x="668953" y="1494678"/>
            <a:chExt cx="3239167" cy="347863"/>
          </a:xfrm>
        </p:grpSpPr>
        <p:sp>
          <p:nvSpPr>
            <p:cNvPr id="19" name="Rectángulo 18">
              <a:extLst>
                <a:ext uri="{FF2B5EF4-FFF2-40B4-BE49-F238E27FC236}">
                  <a16:creationId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a16="http://schemas.microsoft.com/office/drawing/2014/main" id="{D72BC5B6-99EB-82E2-EF05-9C929BA4026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a16="http://schemas.microsoft.com/office/drawing/2014/main" id="{FB827742-8BEF-4F91-027F-86DDB60084FD}"/>
              </a:ext>
            </a:extLst>
          </p:cNvPr>
          <p:cNvSpPr txBox="1"/>
          <p:nvPr/>
        </p:nvSpPr>
        <p:spPr>
          <a:xfrm>
            <a:off x="5138058" y="5219739"/>
            <a:ext cx="3854368"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Instalación </a:t>
            </a:r>
          </a:p>
          <a:p>
            <a:pPr marL="171450" indent="-171450">
              <a:buFont typeface="Arial" panose="020B0604020202020204" pitchFamily="34" charset="0"/>
              <a:buChar char="•"/>
            </a:pPr>
            <a:r>
              <a:rPr lang="es-MX" sz="1400" dirty="0">
                <a:latin typeface="Work Sans Light" pitchFamily="2" charset="77"/>
              </a:rPr>
              <a:t>Configuración del Servidor de Aplicaciones</a:t>
            </a:r>
          </a:p>
          <a:p>
            <a:pPr marL="171450" indent="-171450">
              <a:buFont typeface="Arial" panose="020B0604020202020204" pitchFamily="34" charset="0"/>
              <a:buChar char="•"/>
            </a:pPr>
            <a:r>
              <a:rPr lang="es-MX" sz="1400" dirty="0">
                <a:latin typeface="Work Sans Light" pitchFamily="2" charset="77"/>
              </a:rPr>
              <a:t>Configuración del Servidor de </a:t>
            </a:r>
            <a:r>
              <a:rPr lang="es-MX" sz="1400" dirty="0" smtClean="0">
                <a:latin typeface="Work Sans Light" pitchFamily="2" charset="77"/>
              </a:rPr>
              <a:t>BBDD</a:t>
            </a:r>
            <a:endParaRPr lang="es-MX" sz="1400" dirty="0">
              <a:latin typeface="Work Sans Light" pitchFamily="2" charset="77"/>
            </a:endParaRPr>
          </a:p>
        </p:txBody>
      </p:sp>
      <p:grpSp>
        <p:nvGrpSpPr>
          <p:cNvPr id="22" name="Grupo 21">
            <a:extLst>
              <a:ext uri="{FF2B5EF4-FFF2-40B4-BE49-F238E27FC236}">
                <a16:creationId xmlns:a16="http://schemas.microsoft.com/office/drawing/2014/main" id="{648580DD-9095-EA4C-4032-6CDC04F6E419}"/>
              </a:ext>
            </a:extLst>
          </p:cNvPr>
          <p:cNvGrpSpPr/>
          <p:nvPr/>
        </p:nvGrpSpPr>
        <p:grpSpPr>
          <a:xfrm>
            <a:off x="8350341" y="3568215"/>
            <a:ext cx="3239167" cy="347863"/>
            <a:chOff x="668953" y="1494678"/>
            <a:chExt cx="3239167" cy="347863"/>
          </a:xfrm>
        </p:grpSpPr>
        <p:sp>
          <p:nvSpPr>
            <p:cNvPr id="23" name="Rectángulo 22">
              <a:extLst>
                <a:ext uri="{FF2B5EF4-FFF2-40B4-BE49-F238E27FC236}">
                  <a16:creationId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smtClean="0">
                  <a:solidFill>
                    <a:srgbClr val="38AA00"/>
                  </a:solidFill>
                  <a:latin typeface="Work Sans Light" pitchFamily="2" charset="77"/>
                </a:rPr>
                <a:t>Quinto </a:t>
              </a:r>
              <a:r>
                <a:rPr lang="es-CO" sz="1800" b="1" dirty="0">
                  <a:solidFill>
                    <a:srgbClr val="38AA00"/>
                  </a:solidFill>
                  <a:latin typeface="Work Sans Light" pitchFamily="2" charset="77"/>
                </a:rPr>
                <a:t>Trimestre</a:t>
              </a:r>
            </a:p>
          </p:txBody>
        </p:sp>
      </p:grpSp>
      <p:sp>
        <p:nvSpPr>
          <p:cNvPr id="25" name="CuadroTexto 24">
            <a:extLst>
              <a:ext uri="{FF2B5EF4-FFF2-40B4-BE49-F238E27FC236}">
                <a16:creationId xmlns:a16="http://schemas.microsoft.com/office/drawing/2014/main" id="{ECCF2336-24C1-7B7D-C6B6-ECB6A1DAFDEA}"/>
              </a:ext>
            </a:extLst>
          </p:cNvPr>
          <p:cNvSpPr txBox="1"/>
          <p:nvPr/>
        </p:nvSpPr>
        <p:spPr>
          <a:xfrm>
            <a:off x="8578844" y="4065735"/>
            <a:ext cx="2750090"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a:t>
            </a:r>
            <a:r>
              <a:rPr lang="es-MX" sz="1400">
                <a:latin typeface="Work Sans Light" pitchFamily="2" charset="77"/>
              </a:rPr>
              <a:t>Web </a:t>
            </a:r>
            <a:r>
              <a:rPr lang="es-MX" sz="1400" smtClean="0">
                <a:latin typeface="Work Sans Light" pitchFamily="2" charset="77"/>
              </a:rPr>
              <a:t>– Servidor </a:t>
            </a:r>
            <a:r>
              <a:rPr lang="es-MX" sz="1400" dirty="0" smtClean="0">
                <a:latin typeface="Work Sans Light" pitchFamily="2" charset="77"/>
              </a:rPr>
              <a:t>Externo</a:t>
            </a:r>
            <a:endParaRPr lang="es-MX" sz="1400" dirty="0">
              <a:latin typeface="Work Sans Light" pitchFamily="2" charset="77"/>
            </a:endParaRPr>
          </a:p>
        </p:txBody>
      </p:sp>
      <p:pic>
        <p:nvPicPr>
          <p:cNvPr id="26" name="Imagen 25"/>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4310926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2882623" y="675443"/>
            <a:ext cx="6426759" cy="1200329"/>
          </a:xfrm>
          <a:prstGeom prst="rect">
            <a:avLst/>
          </a:prstGeom>
          <a:noFill/>
        </p:spPr>
        <p:txBody>
          <a:bodyPr wrap="none" rtlCol="0">
            <a:spAutoFit/>
          </a:bodyPr>
          <a:lstStyle/>
          <a:p>
            <a:pPr algn="ctr"/>
            <a:r>
              <a:rPr lang="es-CO" sz="7200" dirty="0" smtClean="0">
                <a:solidFill>
                  <a:schemeClr val="bg1"/>
                </a:solidFill>
                <a:effectLst>
                  <a:outerShdw blurRad="38100" dist="38100" dir="2700000" algn="tl">
                    <a:srgbClr val="000000">
                      <a:alpha val="43137"/>
                    </a:srgbClr>
                  </a:outerShdw>
                </a:effectLst>
                <a:latin typeface="Work Sans Light" pitchFamily="2" charset="77"/>
              </a:rPr>
              <a:t>TaskMaster Pro</a:t>
            </a:r>
            <a:endParaRPr lang="es-CO" sz="7200" dirty="0">
              <a:solidFill>
                <a:schemeClr val="bg1"/>
              </a:solidFill>
              <a:effectLst>
                <a:outerShdw blurRad="38100" dist="38100" dir="2700000" algn="tl">
                  <a:srgbClr val="000000">
                    <a:alpha val="43137"/>
                  </a:srgbClr>
                </a:outerShdw>
              </a:effectLst>
              <a:latin typeface="Work Sans Light" pitchFamily="2" charset="77"/>
            </a:endParaRP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6" y="3463724"/>
            <a:ext cx="3854368" cy="1077218"/>
          </a:xfrm>
          <a:prstGeom prst="rect">
            <a:avLst/>
          </a:prstGeom>
          <a:noFill/>
        </p:spPr>
        <p:txBody>
          <a:bodyPr wrap="square" rtlCol="0">
            <a:spAutoFit/>
          </a:bodyPr>
          <a:lstStyle/>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Garcia Salazar Johan Felipe</a:t>
            </a:r>
            <a:endParaRPr lang="es-ES" sz="1600" dirty="0">
              <a:solidFill>
                <a:schemeClr val="bg1"/>
              </a:solidFill>
              <a:effectLst>
                <a:outerShdw blurRad="38100" dist="38100" dir="2700000" algn="tl">
                  <a:srgbClr val="000000">
                    <a:alpha val="43137"/>
                  </a:srgbClr>
                </a:outerShdw>
              </a:effectLst>
              <a:latin typeface="Work Sans Light" pitchFamily="2" charset="77"/>
            </a:endParaRPr>
          </a:p>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Garzón Perea Andrés Julián</a:t>
            </a:r>
            <a:endParaRPr lang="es-ES" sz="1600" dirty="0">
              <a:solidFill>
                <a:schemeClr val="bg1"/>
              </a:solidFill>
              <a:effectLst>
                <a:outerShdw blurRad="38100" dist="38100" dir="2700000" algn="tl">
                  <a:srgbClr val="000000">
                    <a:alpha val="43137"/>
                  </a:srgbClr>
                </a:outerShdw>
              </a:effectLst>
              <a:latin typeface="Work Sans Light" pitchFamily="2" charset="77"/>
            </a:endParaRPr>
          </a:p>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Bernal Ávila Nikole Camila</a:t>
            </a:r>
            <a:br>
              <a:rPr lang="es-ES" sz="1600" dirty="0" smtClean="0">
                <a:solidFill>
                  <a:schemeClr val="bg1"/>
                </a:solidFill>
                <a:effectLst>
                  <a:outerShdw blurRad="38100" dist="38100" dir="2700000" algn="tl">
                    <a:srgbClr val="000000">
                      <a:alpha val="43137"/>
                    </a:srgbClr>
                  </a:outerShdw>
                </a:effectLst>
                <a:latin typeface="Work Sans Light" pitchFamily="2" charset="77"/>
              </a:rPr>
            </a:br>
            <a:r>
              <a:rPr lang="es-ES" sz="1600" dirty="0" smtClean="0">
                <a:solidFill>
                  <a:schemeClr val="bg1"/>
                </a:solidFill>
                <a:effectLst>
                  <a:outerShdw blurRad="38100" dist="38100" dir="2700000" algn="tl">
                    <a:srgbClr val="000000">
                      <a:alpha val="43137"/>
                    </a:srgbClr>
                  </a:outerShdw>
                </a:effectLst>
                <a:latin typeface="Work Sans Light" pitchFamily="2" charset="77"/>
              </a:rPr>
              <a:t>Triana Bustos Erika Daniela</a:t>
            </a:r>
            <a:endParaRPr lang="es-CO" sz="16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Técnico en Programación de Software - TPS, Primer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Albeiro Ramos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25 de marzo de 2023</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A97DC05-4A6B-3E0B-D2C7-E6FB8FE7B99F}"/>
              </a:ext>
            </a:extLst>
          </p:cNvPr>
          <p:cNvPicPr>
            <a:picLocks noChangeAspect="1"/>
          </p:cNvPicPr>
          <p:nvPr/>
        </p:nvPicPr>
        <p:blipFill>
          <a:blip r:embed="rId4"/>
          <a:stretch>
            <a:fillRect/>
          </a:stretch>
        </p:blipFill>
        <p:spPr>
          <a:xfrm>
            <a:off x="3657599" y="-68162"/>
            <a:ext cx="10491486" cy="6994324"/>
          </a:xfrm>
          <a:prstGeom prst="rect">
            <a:avLst/>
          </a:prstGeom>
        </p:spPr>
      </p:pic>
      <p:sp>
        <p:nvSpPr>
          <p:cNvPr id="6" name="Rectángulo 5">
            <a:extLst>
              <a:ext uri="{FF2B5EF4-FFF2-40B4-BE49-F238E27FC236}">
                <a16:creationId xmlns:a16="http://schemas.microsoft.com/office/drawing/2014/main" id="{B65FDE73-C641-1100-C209-6B5902DCC3EC}"/>
              </a:ext>
            </a:extLst>
          </p:cNvPr>
          <p:cNvSpPr/>
          <p:nvPr/>
        </p:nvSpPr>
        <p:spPr>
          <a:xfrm>
            <a:off x="1315709" y="743326"/>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315709" y="489240"/>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689107" y="1229844"/>
            <a:ext cx="4767943" cy="5632311"/>
          </a:xfrm>
          <a:prstGeom prst="rect">
            <a:avLst/>
          </a:prstGeom>
          <a:noFill/>
        </p:spPr>
        <p:txBody>
          <a:bodyPr wrap="square" rtlCol="0">
            <a:spAutoFit/>
          </a:bodyPr>
          <a:lstStyle/>
          <a:p>
            <a:r>
              <a:rPr lang="es-MX" dirty="0">
                <a:latin typeface="Work Sans Light" pitchFamily="2" charset="77"/>
              </a:rPr>
              <a:t>La gestión de proyectos, se enfrenta a grandes retos y desafíos a medida que ha ido en avance la innovación de la tecnología, las diferentes organizaciones se han tenido que adaptar y desarrollar estrategias para la administración de proyectos, esto con el fin de mantener competitividad en el mercado, donde emergen el uso de herramientas digitales constantemente, volviendo necesario su implementación para lograr la eficiencia de sus proyectos</a:t>
            </a:r>
            <a:r>
              <a:rPr lang="es-MX" dirty="0" smtClean="0">
                <a:latin typeface="Work Sans Light" pitchFamily="2" charset="77"/>
              </a:rPr>
              <a:t>.</a:t>
            </a:r>
            <a:br>
              <a:rPr lang="es-MX" dirty="0" smtClean="0">
                <a:latin typeface="Work Sans Light" pitchFamily="2" charset="77"/>
              </a:rPr>
            </a:br>
            <a:endParaRPr lang="es-MX" dirty="0">
              <a:latin typeface="Work Sans Light" pitchFamily="2" charset="77"/>
            </a:endParaRPr>
          </a:p>
          <a:p>
            <a:r>
              <a:rPr lang="es-MX" dirty="0">
                <a:latin typeface="Work Sans Light" pitchFamily="2" charset="77"/>
              </a:rPr>
              <a:t>El uso de software de gestión de proyectos ha crecido significativamente en las últimas décadas, trasformando las metodologías y prácticas a la hora de realizar un proyecto, optimizando procesos a las organizaciones de planificación, programación, asignación de recursos, comunicación y documentación en proyectos.</a:t>
            </a:r>
          </a:p>
        </p:txBody>
      </p:sp>
    </p:spTree>
    <p:extLst>
      <p:ext uri="{BB962C8B-B14F-4D97-AF65-F5344CB8AC3E}">
        <p14:creationId xmlns:p14="http://schemas.microsoft.com/office/powerpoint/2010/main" val="6853874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smtClean="0">
                <a:solidFill>
                  <a:schemeClr val="bg1"/>
                </a:solidFill>
                <a:latin typeface="Work Sans Medium" pitchFamily="2" charset="77"/>
              </a:rPr>
              <a:t>TaskMaster Pro</a:t>
            </a:r>
            <a:endParaRPr lang="es-CO" dirty="0">
              <a:solidFill>
                <a:schemeClr val="bg1"/>
              </a:solidFill>
              <a:latin typeface="Work Sans Medium" pitchFamily="2" charset="77"/>
            </a:endParaRPr>
          </a:p>
        </p:txBody>
      </p:sp>
      <p:sp>
        <p:nvSpPr>
          <p:cNvPr id="5" name="CuadroTexto 4">
            <a:extLst>
              <a:ext uri="{FF2B5EF4-FFF2-40B4-BE49-F238E27FC236}">
                <a16:creationId xmlns:a16="http://schemas.microsoft.com/office/drawing/2014/main" id="{7779D7A8-BEDD-C9DB-4CEE-7225220AFBCD}"/>
              </a:ext>
            </a:extLst>
          </p:cNvPr>
          <p:cNvSpPr txBox="1"/>
          <p:nvPr/>
        </p:nvSpPr>
        <p:spPr>
          <a:xfrm>
            <a:off x="7841734" y="2489547"/>
            <a:ext cx="4547336" cy="3046988"/>
          </a:xfrm>
          <a:prstGeom prst="rect">
            <a:avLst/>
          </a:prstGeom>
          <a:noFill/>
        </p:spPr>
        <p:txBody>
          <a:bodyPr wrap="square" rtlCol="0">
            <a:spAutoFit/>
          </a:bodyPr>
          <a:lstStyle/>
          <a:p>
            <a:r>
              <a:rPr lang="es-CO" sz="3200" b="1" dirty="0">
                <a:latin typeface="Work Sans Light" pitchFamily="2" charset="77"/>
              </a:rPr>
              <a:t>Problema</a:t>
            </a:r>
          </a:p>
          <a:p>
            <a:r>
              <a:rPr lang="es-CO" sz="3200" b="1" dirty="0">
                <a:latin typeface="Work Sans Light" pitchFamily="2" charset="77"/>
              </a:rPr>
              <a:t>Objetivos</a:t>
            </a:r>
          </a:p>
          <a:p>
            <a:r>
              <a:rPr lang="es-CO" sz="3200" b="1" dirty="0">
                <a:latin typeface="Work Sans Light" pitchFamily="2" charset="77"/>
              </a:rPr>
              <a:t>Justificación</a:t>
            </a:r>
          </a:p>
          <a:p>
            <a:r>
              <a:rPr lang="es-CO" sz="3200" b="1" dirty="0">
                <a:latin typeface="Work Sans Light" pitchFamily="2" charset="77"/>
              </a:rPr>
              <a:t>Alcance</a:t>
            </a:r>
          </a:p>
          <a:p>
            <a:r>
              <a:rPr lang="es-CO" sz="3200" b="1" dirty="0">
                <a:latin typeface="Work Sans Light" pitchFamily="2" charset="77"/>
              </a:rPr>
              <a:t>Delimitación</a:t>
            </a:r>
          </a:p>
          <a:p>
            <a:r>
              <a:rPr lang="es-CO" sz="3200" b="1" dirty="0">
                <a:latin typeface="Work Sans Light" pitchFamily="2" charset="77"/>
              </a:rPr>
              <a:t>Entregables Trimestre</a:t>
            </a:r>
          </a:p>
        </p:txBody>
      </p:sp>
      <p:pic>
        <p:nvPicPr>
          <p:cNvPr id="6" name="Imagen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6237" y="3108279"/>
            <a:ext cx="4132634" cy="157040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Imagen 7"/>
          <p:cNvPicPr>
            <a:picLocks noChangeAspect="1" noChangeArrowheads="1"/>
          </p:cNvPicPr>
          <p:nvPr/>
        </p:nvPicPr>
        <p:blipFill>
          <a:blip r:embed="rId4">
            <a:extLst>
              <a:ext uri="{28A0092B-C50C-407E-A947-70E740481C1C}">
                <a14:useLocalDpi xmlns:a14="http://schemas.microsoft.com/office/drawing/2010/main" val="0"/>
              </a:ext>
            </a:extLst>
          </a:blip>
          <a:srcRect l="88753" t="-3394" b="-2"/>
          <a:stretch>
            <a:fillRect/>
          </a:stretch>
        </p:blipFill>
        <p:spPr bwMode="auto">
          <a:xfrm>
            <a:off x="5006037" y="2967649"/>
            <a:ext cx="2111043" cy="1842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420489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200921"/>
            <a:ext cx="11447293" cy="4247317"/>
          </a:xfrm>
          <a:prstGeom prst="rect">
            <a:avLst/>
          </a:prstGeom>
          <a:noFill/>
        </p:spPr>
        <p:txBody>
          <a:bodyPr wrap="square" rtlCol="0">
            <a:spAutoFit/>
          </a:bodyPr>
          <a:lstStyle/>
          <a:p>
            <a:r>
              <a:rPr lang="es-MX" dirty="0">
                <a:latin typeface="Work Sans Light" pitchFamily="2" charset="77"/>
              </a:rPr>
              <a:t>La empresa SENA es una organización educativa que ofrece formación gratuita con programas técnicos, tecnológicos y complementarios.</a:t>
            </a:r>
          </a:p>
          <a:p>
            <a:endParaRPr lang="es-MX" dirty="0">
              <a:latin typeface="Work Sans Light" pitchFamily="2" charset="77"/>
            </a:endParaRPr>
          </a:p>
          <a:p>
            <a:r>
              <a:rPr lang="es-MX" dirty="0">
                <a:latin typeface="Work Sans Light" pitchFamily="2" charset="77"/>
              </a:rPr>
              <a:t>A partir de las actividades de levantamiento de </a:t>
            </a:r>
            <a:r>
              <a:rPr lang="es-MX" dirty="0" smtClean="0">
                <a:latin typeface="Work Sans Light" pitchFamily="2" charset="77"/>
              </a:rPr>
              <a:t>información </a:t>
            </a:r>
            <a:r>
              <a:rPr lang="es-MX" dirty="0" smtClean="0">
                <a:latin typeface="Work Sans Light" pitchFamily="2" charset="77"/>
                <a:hlinkClick r:id="rId2"/>
              </a:rPr>
              <a:t>(entrevista, encuesta, análisis de competencia y observación)</a:t>
            </a:r>
            <a:r>
              <a:rPr lang="es-MX" dirty="0" smtClean="0">
                <a:latin typeface="Work Sans Light" pitchFamily="2" charset="77"/>
              </a:rPr>
              <a:t> </a:t>
            </a:r>
            <a:r>
              <a:rPr lang="es-MX" dirty="0">
                <a:latin typeface="Work Sans Light" pitchFamily="2" charset="77"/>
              </a:rPr>
              <a:t>realizada en esta organización, se obtuvo como resultado la identificación de una problemática por la ineficiencia en la ejecución de proyectos formativos grupales, debido a que la forma de organizar, repartir, entregar y monitorear los avances de las actividades o entregables de este proyecto no es óptima y puede causar retraso en los resultados o el no cumplimiento de objetivos propuestos</a:t>
            </a:r>
            <a:r>
              <a:rPr lang="es-MX" dirty="0" smtClean="0">
                <a:latin typeface="Work Sans Light" pitchFamily="2" charset="77"/>
              </a:rPr>
              <a:t>.</a:t>
            </a:r>
            <a:br>
              <a:rPr lang="es-MX" dirty="0" smtClean="0">
                <a:latin typeface="Work Sans Light" pitchFamily="2" charset="77"/>
              </a:rPr>
            </a:br>
            <a:r>
              <a:rPr lang="es-MX" dirty="0" smtClean="0">
                <a:latin typeface="Work Sans Light" pitchFamily="2" charset="77"/>
              </a:rPr>
              <a:t/>
            </a:r>
            <a:br>
              <a:rPr lang="es-MX" dirty="0" smtClean="0">
                <a:latin typeface="Work Sans Light" pitchFamily="2" charset="77"/>
              </a:rPr>
            </a:br>
            <a:endParaRPr lang="es-MX" dirty="0">
              <a:latin typeface="Work Sans Light" pitchFamily="2" charset="77"/>
            </a:endParaRPr>
          </a:p>
          <a:p>
            <a:r>
              <a:rPr lang="es-MX" b="1" dirty="0" smtClean="0">
                <a:latin typeface="Work Sans Light" pitchFamily="2" charset="77"/>
              </a:rPr>
              <a:t>Pregunta Problema</a:t>
            </a:r>
            <a:br>
              <a:rPr lang="es-MX" b="1" dirty="0" smtClean="0">
                <a:latin typeface="Work Sans Light" pitchFamily="2" charset="77"/>
              </a:rPr>
            </a:br>
            <a:endParaRPr lang="es-MX" b="1" dirty="0">
              <a:latin typeface="Work Sans Light" pitchFamily="2" charset="77"/>
            </a:endParaRPr>
          </a:p>
          <a:p>
            <a:r>
              <a:rPr lang="es-MX" dirty="0">
                <a:latin typeface="Work Sans Light" pitchFamily="2" charset="77"/>
              </a:rPr>
              <a:t>En los aprendices del SENA, ¿Cómo afecta el uso de una herramienta especializada al desarrollo de un proyecto eficiente?</a:t>
            </a:r>
          </a:p>
          <a:p>
            <a:endParaRPr lang="es-MX" dirty="0">
              <a:latin typeface="Work Sans Light" pitchFamily="2" charset="77"/>
            </a:endParaRPr>
          </a:p>
        </p:txBody>
      </p:sp>
      <p:pic>
        <p:nvPicPr>
          <p:cNvPr id="3" name="Imagen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748887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556218" y="1286827"/>
            <a:ext cx="5042916" cy="1477328"/>
          </a:xfrm>
          <a:prstGeom prst="rect">
            <a:avLst/>
          </a:prstGeom>
          <a:noFill/>
        </p:spPr>
        <p:txBody>
          <a:bodyPr wrap="square" rtlCol="0">
            <a:spAutoFit/>
          </a:bodyPr>
          <a:lstStyle/>
          <a:p>
            <a:r>
              <a:rPr lang="es-MX" dirty="0">
                <a:latin typeface="Work Sans Light" pitchFamily="2" charset="77"/>
              </a:rPr>
              <a:t>Desarrollar un sistema de información web de gestión de proyectos y actividades para el seguimiento, apoyo y desarrollo de proyectos formativos eficientes de los aprendices del SENA.</a:t>
            </a:r>
            <a:endParaRPr lang="es-CO" dirty="0">
              <a:latin typeface="Work Sans Light" pitchFamily="2" charset="77"/>
            </a:endParaRPr>
          </a:p>
        </p:txBody>
      </p:sp>
      <p:pic>
        <p:nvPicPr>
          <p:cNvPr id="2" name="Imagen 1">
            <a:extLst>
              <a:ext uri="{FF2B5EF4-FFF2-40B4-BE49-F238E27FC236}">
                <a16:creationId xmlns:a16="http://schemas.microsoft.com/office/drawing/2014/main" id="{E7F90470-2942-22C6-7A33-F7E8E2D7CD28}"/>
              </a:ext>
            </a:extLst>
          </p:cNvPr>
          <p:cNvPicPr>
            <a:picLocks noChangeAspect="1"/>
          </p:cNvPicPr>
          <p:nvPr/>
        </p:nvPicPr>
        <p:blipFill>
          <a:blip r:embed="rId3"/>
          <a:stretch>
            <a:fillRect/>
          </a:stretch>
        </p:blipFill>
        <p:spPr>
          <a:xfrm>
            <a:off x="3657599" y="-68162"/>
            <a:ext cx="10491486" cy="6994324"/>
          </a:xfrm>
          <a:prstGeom prst="rect">
            <a:avLst/>
          </a:prstGeom>
        </p:spPr>
      </p:pic>
      <p:sp>
        <p:nvSpPr>
          <p:cNvPr id="5" name="Rectángulo 4">
            <a:extLst>
              <a:ext uri="{FF2B5EF4-FFF2-40B4-BE49-F238E27FC236}">
                <a16:creationId xmlns:a16="http://schemas.microsoft.com/office/drawing/2014/main" id="{F5CB49A8-7161-5037-729C-90C8765D1574}"/>
              </a:ext>
            </a:extLst>
          </p:cNvPr>
          <p:cNvSpPr/>
          <p:nvPr/>
        </p:nvSpPr>
        <p:spPr>
          <a:xfrm>
            <a:off x="484946" y="3146130"/>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574055" y="2888203"/>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764324" y="3660486"/>
            <a:ext cx="4834810" cy="3139321"/>
          </a:xfrm>
          <a:prstGeom prst="rect">
            <a:avLst/>
          </a:prstGeom>
          <a:noFill/>
        </p:spPr>
        <p:txBody>
          <a:bodyPr wrap="square" rtlCol="0">
            <a:spAutoFit/>
          </a:bodyPr>
          <a:lstStyle/>
          <a:p>
            <a:pPr marL="285750" indent="-285750">
              <a:buFont typeface="Arial" panose="020B0604020202020204" pitchFamily="34" charset="0"/>
              <a:buChar char="•"/>
            </a:pPr>
            <a:r>
              <a:rPr lang="es-MX" dirty="0" smtClean="0">
                <a:latin typeface="Work Sans Light" pitchFamily="2" charset="77"/>
              </a:rPr>
              <a:t>Gestionar </a:t>
            </a:r>
            <a:r>
              <a:rPr lang="es-MX" dirty="0">
                <a:latin typeface="Work Sans Light" pitchFamily="2" charset="77"/>
              </a:rPr>
              <a:t>usuarios y roles de la empresa SENA.</a:t>
            </a:r>
          </a:p>
          <a:p>
            <a:pPr marL="285750" indent="-285750">
              <a:buFont typeface="Arial" panose="020B0604020202020204" pitchFamily="34" charset="0"/>
              <a:buChar char="•"/>
            </a:pPr>
            <a:r>
              <a:rPr lang="es-MX" dirty="0" smtClean="0">
                <a:latin typeface="Work Sans Light" pitchFamily="2" charset="77"/>
              </a:rPr>
              <a:t>Implementar </a:t>
            </a:r>
            <a:r>
              <a:rPr lang="es-MX" dirty="0">
                <a:latin typeface="Work Sans Light" pitchFamily="2" charset="77"/>
              </a:rPr>
              <a:t>funcionalidades básicas de gestión de proyectos.</a:t>
            </a:r>
          </a:p>
          <a:p>
            <a:pPr marL="285750" indent="-285750">
              <a:buFont typeface="Arial" panose="020B0604020202020204" pitchFamily="34" charset="0"/>
              <a:buChar char="•"/>
            </a:pPr>
            <a:r>
              <a:rPr lang="es-MX" dirty="0" smtClean="0">
                <a:latin typeface="Work Sans Light" pitchFamily="2" charset="77"/>
              </a:rPr>
              <a:t>Optimizar </a:t>
            </a:r>
            <a:r>
              <a:rPr lang="es-MX" dirty="0">
                <a:latin typeface="Work Sans Light" pitchFamily="2" charset="77"/>
              </a:rPr>
              <a:t>la gestión de tareas de los proyectos de la empresa SENA.</a:t>
            </a:r>
          </a:p>
          <a:p>
            <a:pPr marL="285750" indent="-285750">
              <a:buFont typeface="Arial" panose="020B0604020202020204" pitchFamily="34" charset="0"/>
              <a:buChar char="•"/>
            </a:pPr>
            <a:r>
              <a:rPr lang="es-MX" dirty="0" smtClean="0">
                <a:latin typeface="Work Sans Light" pitchFamily="2" charset="77"/>
              </a:rPr>
              <a:t>Facilitar </a:t>
            </a:r>
            <a:r>
              <a:rPr lang="es-MX" dirty="0">
                <a:latin typeface="Work Sans Light" pitchFamily="2" charset="77"/>
              </a:rPr>
              <a:t>la comunicación y colaboración de la empresa SENA</a:t>
            </a:r>
            <a:r>
              <a:rPr lang="es-MX" dirty="0" smtClean="0">
                <a:latin typeface="Work Sans Light" pitchFamily="2" charset="77"/>
              </a:rPr>
              <a:t>.</a:t>
            </a:r>
          </a:p>
          <a:p>
            <a:pPr marL="285750" indent="-285750">
              <a:buFont typeface="Arial" panose="020B0604020202020204" pitchFamily="34" charset="0"/>
              <a:buChar char="•"/>
            </a:pPr>
            <a:r>
              <a:rPr lang="es-MX" dirty="0">
                <a:latin typeface="Work Sans Light" pitchFamily="2" charset="77"/>
              </a:rPr>
              <a:t>Gestionar la personalización </a:t>
            </a:r>
            <a:r>
              <a:rPr lang="es-MX" dirty="0" smtClean="0">
                <a:latin typeface="Work Sans Light" pitchFamily="2" charset="77"/>
              </a:rPr>
              <a:t>del sistema.</a:t>
            </a:r>
            <a:endParaRPr lang="es-MX" dirty="0">
              <a:latin typeface="Work Sans Light" pitchFamily="2" charset="77"/>
            </a:endParaRPr>
          </a:p>
          <a:p>
            <a:pPr marL="285750" indent="-285750">
              <a:buFont typeface="Arial" panose="020B0604020202020204" pitchFamily="34" charset="0"/>
              <a:buChar char="•"/>
            </a:pPr>
            <a:r>
              <a:rPr lang="es-MX" dirty="0" smtClean="0">
                <a:latin typeface="Work Sans Light" pitchFamily="2" charset="77"/>
              </a:rPr>
              <a:t>Registrar </a:t>
            </a:r>
            <a:r>
              <a:rPr lang="es-MX" dirty="0">
                <a:latin typeface="Work Sans Light" pitchFamily="2" charset="77"/>
              </a:rPr>
              <a:t>y reportar los tiempos dedicados a tareas y proyectos</a:t>
            </a:r>
            <a:r>
              <a:rPr lang="es-MX" dirty="0" smtClean="0">
                <a:latin typeface="Work Sans Light" pitchFamily="2" charset="77"/>
              </a:rPr>
              <a:t>.</a:t>
            </a:r>
          </a:p>
        </p:txBody>
      </p:sp>
    </p:spTree>
    <p:extLst>
      <p:ext uri="{BB962C8B-B14F-4D97-AF65-F5344CB8AC3E}">
        <p14:creationId xmlns:p14="http://schemas.microsoft.com/office/powerpoint/2010/main" val="5912055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Justificación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729968"/>
            <a:ext cx="11447293" cy="2862322"/>
          </a:xfrm>
          <a:prstGeom prst="rect">
            <a:avLst/>
          </a:prstGeom>
          <a:noFill/>
        </p:spPr>
        <p:txBody>
          <a:bodyPr wrap="square" rtlCol="0">
            <a:spAutoFit/>
          </a:bodyPr>
          <a:lstStyle/>
          <a:p>
            <a:r>
              <a:rPr lang="es-MX" dirty="0">
                <a:latin typeface="Work Sans Light" pitchFamily="2" charset="77"/>
              </a:rPr>
              <a:t>En el SENA la metodología de estudio está enfocada al desarrollo de proyectos formativos grupales. </a:t>
            </a:r>
            <a:r>
              <a:rPr lang="es-MX" dirty="0">
                <a:latin typeface="Work Sans Light" pitchFamily="2" charset="77"/>
                <a:hlinkClick r:id="rId2"/>
              </a:rPr>
              <a:t>Investigaciones realizadas</a:t>
            </a:r>
            <a:r>
              <a:rPr lang="es-MX" dirty="0">
                <a:latin typeface="Work Sans Light" pitchFamily="2" charset="77"/>
              </a:rPr>
              <a:t> han demostrado que el uso de sistemas de información (software) en la gestión de proyectos trae consigo bastantes beneficios, eficiencia en los resultados, mayor productividad y organización. 	</a:t>
            </a:r>
          </a:p>
          <a:p>
            <a:pPr marL="285750" indent="-285750">
              <a:buFont typeface="Arial" panose="020B0604020202020204" pitchFamily="34" charset="0"/>
              <a:buChar char="•"/>
            </a:pPr>
            <a:endParaRPr lang="es-MX" dirty="0">
              <a:latin typeface="Work Sans Light" pitchFamily="2" charset="77"/>
            </a:endParaRPr>
          </a:p>
          <a:p>
            <a:r>
              <a:rPr lang="es-MX" dirty="0">
                <a:latin typeface="Work Sans Light" pitchFamily="2" charset="77"/>
              </a:rPr>
              <a:t>De este modo se propone el desarrollo de un sistema de información web que sirva como herramienta de apoyo al seguimiento de la gestión de proyectos y actividades en el SENA, pretendiendo generar una optimización de los procesos y mayor facilidad para los aprendices a la hora de realizar sus proyectos formativos.</a:t>
            </a:r>
          </a:p>
          <a:p>
            <a:pPr marL="285750" indent="-285750">
              <a:buFont typeface="Arial" panose="020B0604020202020204" pitchFamily="34" charset="0"/>
              <a:buChar char="•"/>
            </a:pPr>
            <a:endParaRPr lang="es-MX" dirty="0">
              <a:latin typeface="Work Sans Light" pitchFamily="2" charset="77"/>
            </a:endParaRPr>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0125482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Alcance</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438228"/>
            <a:ext cx="11447293" cy="3693319"/>
          </a:xfrm>
          <a:prstGeom prst="rect">
            <a:avLst/>
          </a:prstGeom>
          <a:noFill/>
        </p:spPr>
        <p:txBody>
          <a:bodyPr wrap="square" rtlCol="0">
            <a:spAutoFit/>
          </a:bodyPr>
          <a:lstStyle/>
          <a:p>
            <a:r>
              <a:rPr lang="es-MX" dirty="0">
                <a:latin typeface="Work Sans Light" pitchFamily="2" charset="77"/>
              </a:rPr>
              <a:t>Las funcionalidades principales con las que contará el software será: Gestionar proyectos (Crear, editar, eliminar, asignación de tareas, establecimiento de plazos y visualización del progreso), brindará comunicación y colaboración entre los integrantes del grupo por medio de comentarios, notificaciones, etc. Tener un seguimiento de tiempos y recursos, para llevar un registro del tiempo dedicado a cada tarea, la seguridad y control de acceso que debe tener cada proyecto para permitir o denegar quien puede acceder a que información e integración con herramientas de servicio en la nube (Google Drive, OneDrive) Con la finalidad de mantener toda la información del proyecto accesible y organizada en un solo lugar.</a:t>
            </a:r>
          </a:p>
          <a:p>
            <a:r>
              <a:rPr lang="es-MX" dirty="0" smtClean="0">
                <a:latin typeface="Work Sans Light" pitchFamily="2" charset="77"/>
              </a:rPr>
              <a:t/>
            </a:r>
            <a:br>
              <a:rPr lang="es-MX" dirty="0" smtClean="0">
                <a:latin typeface="Work Sans Light" pitchFamily="2" charset="77"/>
              </a:rPr>
            </a:br>
            <a:r>
              <a:rPr lang="es-MX" dirty="0" smtClean="0">
                <a:latin typeface="Work Sans Light" pitchFamily="2" charset="77"/>
              </a:rPr>
              <a:t>Por </a:t>
            </a:r>
            <a:r>
              <a:rPr lang="es-MX" dirty="0">
                <a:latin typeface="Work Sans Light" pitchFamily="2" charset="77"/>
              </a:rPr>
              <a:t>otra parte, no tendrá implementaciones de IA como asistentes virtuales por su complejidad, ni sistema de recompensas o logros por el cumplimiento de tareas o realización de otros procesos dentro del software y por ultimo tampoco se considerará el software multilenguaje, inicialmente solo tendrá soporte en el idioma español.</a:t>
            </a:r>
          </a:p>
          <a:p>
            <a:endParaRPr lang="es-MX" dirty="0">
              <a:latin typeface="Work Sans Light" pitchFamily="2" charset="77"/>
            </a:endParaRPr>
          </a:p>
          <a:p>
            <a:endParaRPr lang="es-MX" dirty="0">
              <a:latin typeface="Work Sans Light" pitchFamily="2" charset="77"/>
            </a:endParaRPr>
          </a:p>
        </p:txBody>
      </p:sp>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497939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F67CBC-1536-A090-A5B5-FE205F3AF4AD}"/>
              </a:ext>
            </a:extLst>
          </p:cNvPr>
          <p:cNvSpPr txBox="1">
            <a:spLocks/>
          </p:cNvSpPr>
          <p:nvPr/>
        </p:nvSpPr>
        <p:spPr>
          <a:xfrm>
            <a:off x="456236" y="457723"/>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tx1">
                    <a:lumMod val="95000"/>
                    <a:lumOff val="5000"/>
                  </a:schemeClr>
                </a:solidFill>
                <a:latin typeface="Work Sans Medium" pitchFamily="2" charset="77"/>
              </a:rPr>
              <a:t>Alcance</a:t>
            </a:r>
          </a:p>
        </p:txBody>
      </p:sp>
      <p:sp>
        <p:nvSpPr>
          <p:cNvPr id="6" name="CuadroTexto 5">
            <a:extLst>
              <a:ext uri="{FF2B5EF4-FFF2-40B4-BE49-F238E27FC236}">
                <a16:creationId xmlns:a16="http://schemas.microsoft.com/office/drawing/2014/main" id="{AF636D40-6663-725B-8E0D-34BDB07692AF}"/>
              </a:ext>
            </a:extLst>
          </p:cNvPr>
          <p:cNvSpPr txBox="1"/>
          <p:nvPr/>
        </p:nvSpPr>
        <p:spPr>
          <a:xfrm>
            <a:off x="456236" y="1502688"/>
            <a:ext cx="11447293" cy="5355312"/>
          </a:xfrm>
          <a:prstGeom prst="rect">
            <a:avLst/>
          </a:prstGeom>
          <a:noFill/>
        </p:spPr>
        <p:txBody>
          <a:bodyPr wrap="square" rtlCol="0">
            <a:spAutoFit/>
          </a:bodyPr>
          <a:lstStyle/>
          <a:p>
            <a:r>
              <a:rPr lang="es-MX" dirty="0">
                <a:latin typeface="Work Sans Light" pitchFamily="2" charset="77"/>
              </a:rPr>
              <a:t>Algunas De las tecnologías y herramientas a utilizar para el desarrollo de este proyecto serán: </a:t>
            </a:r>
            <a:r>
              <a:rPr lang="es-MX" dirty="0" smtClean="0">
                <a:latin typeface="Work Sans Light" pitchFamily="2" charset="77"/>
              </a:rPr>
              <a:t/>
            </a:r>
            <a:br>
              <a:rPr lang="es-MX" dirty="0" smtClean="0">
                <a:latin typeface="Work Sans Light" pitchFamily="2" charset="77"/>
              </a:rPr>
            </a:br>
            <a:endParaRPr lang="es-MX" dirty="0">
              <a:latin typeface="Work Sans Light" pitchFamily="2" charset="77"/>
            </a:endParaRPr>
          </a:p>
          <a:p>
            <a:r>
              <a:rPr lang="es-MX" dirty="0" smtClean="0">
                <a:latin typeface="Work Sans Light" pitchFamily="2" charset="77"/>
              </a:rPr>
              <a:t>•Lenguajes </a:t>
            </a:r>
            <a:r>
              <a:rPr lang="es-MX" dirty="0">
                <a:latin typeface="Work Sans Light" pitchFamily="2" charset="77"/>
              </a:rPr>
              <a:t>de Programación: HTML, CSS, JavaScript (para el </a:t>
            </a:r>
            <a:r>
              <a:rPr lang="es-MX" dirty="0" err="1">
                <a:latin typeface="Work Sans Light" pitchFamily="2" charset="77"/>
              </a:rPr>
              <a:t>frontend</a:t>
            </a:r>
            <a:r>
              <a:rPr lang="es-MX" dirty="0">
                <a:latin typeface="Work Sans Light" pitchFamily="2" charset="77"/>
              </a:rPr>
              <a:t>), y un lenguaje </a:t>
            </a:r>
            <a:r>
              <a:rPr lang="es-MX" dirty="0" err="1">
                <a:latin typeface="Work Sans Light" pitchFamily="2" charset="77"/>
              </a:rPr>
              <a:t>backend</a:t>
            </a:r>
            <a:r>
              <a:rPr lang="es-MX" dirty="0">
                <a:latin typeface="Work Sans Light" pitchFamily="2" charset="77"/>
              </a:rPr>
              <a:t> como Python, Ruby o Node.js</a:t>
            </a:r>
            <a:r>
              <a:rPr lang="es-MX" dirty="0" smtClean="0">
                <a:latin typeface="Work Sans Light" pitchFamily="2" charset="77"/>
              </a:rPr>
              <a:t>.</a:t>
            </a:r>
            <a:br>
              <a:rPr lang="es-MX" dirty="0" smtClean="0">
                <a:latin typeface="Work Sans Light" pitchFamily="2" charset="77"/>
              </a:rPr>
            </a:br>
            <a:endParaRPr lang="es-MX" dirty="0">
              <a:latin typeface="Work Sans Light" pitchFamily="2" charset="77"/>
            </a:endParaRPr>
          </a:p>
          <a:p>
            <a:r>
              <a:rPr lang="es-MX" dirty="0" smtClean="0">
                <a:latin typeface="Work Sans Light" pitchFamily="2" charset="77"/>
              </a:rPr>
              <a:t>•</a:t>
            </a:r>
            <a:r>
              <a:rPr lang="es-MX" dirty="0" err="1" smtClean="0">
                <a:latin typeface="Work Sans Light" pitchFamily="2" charset="77"/>
              </a:rPr>
              <a:t>Frameworks</a:t>
            </a:r>
            <a:r>
              <a:rPr lang="es-MX" dirty="0" smtClean="0">
                <a:latin typeface="Work Sans Light" pitchFamily="2" charset="77"/>
              </a:rPr>
              <a:t> </a:t>
            </a:r>
            <a:r>
              <a:rPr lang="es-MX" dirty="0">
                <a:latin typeface="Work Sans Light" pitchFamily="2" charset="77"/>
              </a:rPr>
              <a:t>Web: Para el desarrollo del </a:t>
            </a:r>
            <a:r>
              <a:rPr lang="es-MX" dirty="0" err="1">
                <a:latin typeface="Work Sans Light" pitchFamily="2" charset="77"/>
              </a:rPr>
              <a:t>backend</a:t>
            </a:r>
            <a:r>
              <a:rPr lang="es-MX" dirty="0">
                <a:latin typeface="Work Sans Light" pitchFamily="2" charset="77"/>
              </a:rPr>
              <a:t>, sea considerará el uso de </a:t>
            </a:r>
            <a:r>
              <a:rPr lang="es-MX" dirty="0" err="1">
                <a:latin typeface="Work Sans Light" pitchFamily="2" charset="77"/>
              </a:rPr>
              <a:t>frameworks</a:t>
            </a:r>
            <a:r>
              <a:rPr lang="es-MX" dirty="0">
                <a:latin typeface="Work Sans Light" pitchFamily="2" charset="77"/>
              </a:rPr>
              <a:t> como Django (Python), Ruby </a:t>
            </a:r>
            <a:r>
              <a:rPr lang="es-MX" dirty="0" err="1">
                <a:latin typeface="Work Sans Light" pitchFamily="2" charset="77"/>
              </a:rPr>
              <a:t>on</a:t>
            </a:r>
            <a:r>
              <a:rPr lang="es-MX" dirty="0">
                <a:latin typeface="Work Sans Light" pitchFamily="2" charset="77"/>
              </a:rPr>
              <a:t> </a:t>
            </a:r>
            <a:r>
              <a:rPr lang="es-MX" dirty="0" err="1">
                <a:latin typeface="Work Sans Light" pitchFamily="2" charset="77"/>
              </a:rPr>
              <a:t>Rails</a:t>
            </a:r>
            <a:r>
              <a:rPr lang="es-MX" dirty="0">
                <a:latin typeface="Work Sans Light" pitchFamily="2" charset="77"/>
              </a:rPr>
              <a:t> (Ruby), o Express.js (Node.js</a:t>
            </a:r>
            <a:r>
              <a:rPr lang="es-MX" dirty="0" smtClean="0">
                <a:latin typeface="Work Sans Light" pitchFamily="2" charset="77"/>
              </a:rPr>
              <a:t>).</a:t>
            </a:r>
            <a:br>
              <a:rPr lang="es-MX" dirty="0" smtClean="0">
                <a:latin typeface="Work Sans Light" pitchFamily="2" charset="77"/>
              </a:rPr>
            </a:br>
            <a:endParaRPr lang="es-MX" dirty="0">
              <a:latin typeface="Work Sans Light" pitchFamily="2" charset="77"/>
            </a:endParaRPr>
          </a:p>
          <a:p>
            <a:r>
              <a:rPr lang="es-MX" dirty="0" smtClean="0">
                <a:latin typeface="Work Sans Light" pitchFamily="2" charset="77"/>
              </a:rPr>
              <a:t>•Bases </a:t>
            </a:r>
            <a:r>
              <a:rPr lang="es-MX" dirty="0">
                <a:latin typeface="Work Sans Light" pitchFamily="2" charset="77"/>
              </a:rPr>
              <a:t>de Datos: Para almacenar datos, se pueden utilizar bases de datos </a:t>
            </a:r>
            <a:r>
              <a:rPr lang="es-MX" dirty="0" err="1">
                <a:latin typeface="Work Sans Light" pitchFamily="2" charset="77"/>
              </a:rPr>
              <a:t>NoSQL</a:t>
            </a:r>
            <a:r>
              <a:rPr lang="es-MX" dirty="0">
                <a:latin typeface="Work Sans Light" pitchFamily="2" charset="77"/>
              </a:rPr>
              <a:t> como </a:t>
            </a:r>
            <a:r>
              <a:rPr lang="es-MX" dirty="0" err="1">
                <a:latin typeface="Work Sans Light" pitchFamily="2" charset="77"/>
              </a:rPr>
              <a:t>MongoDB</a:t>
            </a:r>
            <a:r>
              <a:rPr lang="es-MX" dirty="0" smtClean="0">
                <a:latin typeface="Work Sans Light" pitchFamily="2" charset="77"/>
              </a:rPr>
              <a:t>.</a:t>
            </a:r>
            <a:br>
              <a:rPr lang="es-MX" dirty="0" smtClean="0">
                <a:latin typeface="Work Sans Light" pitchFamily="2" charset="77"/>
              </a:rPr>
            </a:br>
            <a:endParaRPr lang="es-MX" dirty="0">
              <a:latin typeface="Work Sans Light" pitchFamily="2" charset="77"/>
            </a:endParaRPr>
          </a:p>
          <a:p>
            <a:r>
              <a:rPr lang="es-MX" dirty="0" smtClean="0">
                <a:latin typeface="Work Sans Light" pitchFamily="2" charset="77"/>
              </a:rPr>
              <a:t>•Herramientas </a:t>
            </a:r>
            <a:r>
              <a:rPr lang="es-MX" dirty="0">
                <a:latin typeface="Work Sans Light" pitchFamily="2" charset="77"/>
              </a:rPr>
              <a:t>de Desarrollo: </a:t>
            </a:r>
            <a:r>
              <a:rPr lang="es-MX" dirty="0" err="1">
                <a:latin typeface="Work Sans Light" pitchFamily="2" charset="77"/>
              </a:rPr>
              <a:t>Git</a:t>
            </a:r>
            <a:r>
              <a:rPr lang="es-MX" dirty="0">
                <a:latin typeface="Work Sans Light" pitchFamily="2" charset="77"/>
              </a:rPr>
              <a:t> para control de versiones, y entornos de desarrollo integrados (</a:t>
            </a:r>
            <a:r>
              <a:rPr lang="es-MX" dirty="0" err="1">
                <a:latin typeface="Work Sans Light" pitchFamily="2" charset="77"/>
              </a:rPr>
              <a:t>IDEs</a:t>
            </a:r>
            <a:r>
              <a:rPr lang="es-MX" dirty="0">
                <a:latin typeface="Work Sans Light" pitchFamily="2" charset="77"/>
              </a:rPr>
              <a:t>) como Visual Studio Code</a:t>
            </a:r>
            <a:r>
              <a:rPr lang="es-MX" dirty="0" smtClean="0">
                <a:latin typeface="Work Sans Light" pitchFamily="2" charset="77"/>
              </a:rPr>
              <a:t>.</a:t>
            </a:r>
            <a:br>
              <a:rPr lang="es-MX" dirty="0" smtClean="0">
                <a:latin typeface="Work Sans Light" pitchFamily="2" charset="77"/>
              </a:rPr>
            </a:br>
            <a:endParaRPr lang="es-MX" dirty="0">
              <a:latin typeface="Work Sans Light" pitchFamily="2" charset="77"/>
            </a:endParaRPr>
          </a:p>
          <a:p>
            <a:r>
              <a:rPr lang="es-MX" dirty="0" smtClean="0">
                <a:latin typeface="Work Sans Light" pitchFamily="2" charset="77"/>
              </a:rPr>
              <a:t>•Herramientas </a:t>
            </a:r>
            <a:r>
              <a:rPr lang="es-MX" dirty="0">
                <a:latin typeface="Work Sans Light" pitchFamily="2" charset="77"/>
              </a:rPr>
              <a:t>de Despliegue: Para desplegar la aplicación, utilizar servicios de alojamiento en la nube como AWS, </a:t>
            </a:r>
            <a:r>
              <a:rPr lang="es-MX" dirty="0" err="1">
                <a:latin typeface="Work Sans Light" pitchFamily="2" charset="77"/>
              </a:rPr>
              <a:t>Heroku</a:t>
            </a:r>
            <a:r>
              <a:rPr lang="es-MX" dirty="0">
                <a:latin typeface="Work Sans Light" pitchFamily="2" charset="77"/>
              </a:rPr>
              <a:t> o </a:t>
            </a:r>
            <a:r>
              <a:rPr lang="es-MX" dirty="0" err="1">
                <a:latin typeface="Work Sans Light" pitchFamily="2" charset="77"/>
              </a:rPr>
              <a:t>DigitalOcean</a:t>
            </a:r>
            <a:r>
              <a:rPr lang="es-MX" dirty="0">
                <a:latin typeface="Work Sans Light" pitchFamily="2" charset="77"/>
              </a:rPr>
              <a:t>.</a:t>
            </a:r>
          </a:p>
          <a:p>
            <a:endParaRPr lang="es-MX" dirty="0">
              <a:latin typeface="Work Sans Light" pitchFamily="2" charset="77"/>
            </a:endParaRPr>
          </a:p>
          <a:p>
            <a:r>
              <a:rPr lang="es-MX" dirty="0">
                <a:latin typeface="Work Sans Light" pitchFamily="2" charset="77"/>
              </a:rPr>
              <a:t>El equipo de desarrollo de este proyecto está conformado por 4 aprendices y el tiempo requerido para la completitud del proyecto será de 15 meses, por ende, las funcionalidades y limitaciones expuestas </a:t>
            </a:r>
          </a:p>
          <a:p>
            <a:endParaRPr lang="es-CO" dirty="0">
              <a:latin typeface="Work Sans Light" pitchFamily="2" charset="77"/>
            </a:endParaRPr>
          </a:p>
        </p:txBody>
      </p:sp>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34234717"/>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4315</TotalTime>
  <Words>980</Words>
  <Application>Microsoft Office PowerPoint</Application>
  <PresentationFormat>Panorámica</PresentationFormat>
  <Paragraphs>83</Paragraphs>
  <Slides>12</Slides>
  <Notes>4</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12</vt:i4>
      </vt:variant>
    </vt:vector>
  </HeadingPairs>
  <TitlesOfParts>
    <vt:vector size="19" baseType="lpstr">
      <vt:lpstr>Arial</vt:lpstr>
      <vt:lpstr>Calibri</vt:lpstr>
      <vt:lpstr>Calibri Light</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Presentación de PowerPoint</vt:lpstr>
      <vt:lpstr>Delimitación</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Lenovo</cp:lastModifiedBy>
  <cp:revision>95</cp:revision>
  <dcterms:created xsi:type="dcterms:W3CDTF">2020-10-01T23:51:28Z</dcterms:created>
  <dcterms:modified xsi:type="dcterms:W3CDTF">2024-06-22T03:37:10Z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